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7"/>
  </p:notesMasterIdLst>
  <p:handoutMasterIdLst>
    <p:handoutMasterId r:id="rId18"/>
  </p:handoutMasterIdLst>
  <p:sldIdLst>
    <p:sldId id="268" r:id="rId5"/>
    <p:sldId id="269" r:id="rId6"/>
    <p:sldId id="271" r:id="rId7"/>
    <p:sldId id="262" r:id="rId8"/>
    <p:sldId id="272" r:id="rId9"/>
    <p:sldId id="277" r:id="rId10"/>
    <p:sldId id="273" r:id="rId11"/>
    <p:sldId id="274" r:id="rId12"/>
    <p:sldId id="275" r:id="rId13"/>
    <p:sldId id="278" r:id="rId14"/>
    <p:sldId id="279" r:id="rId15"/>
    <p:sldId id="25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2" autoAdjust="0"/>
  </p:normalViewPr>
  <p:slideViewPr>
    <p:cSldViewPr snapToGrid="0">
      <p:cViewPr>
        <p:scale>
          <a:sx n="56" d="100"/>
          <a:sy n="56" d="100"/>
        </p:scale>
        <p:origin x="72" y="69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BF7510-B9ED-40E0-8274-4F64AD62B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5E24B0-B97F-4932-93CD-4307D6181D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0AA17F-CB06-445B-ACD3-321E84E51A80}" type="datetimeFigureOut">
              <a:rPr lang="en-US" smtClean="0"/>
              <a:t>5/6/2020</a:t>
            </a:fld>
            <a:endParaRPr lang="en-US" dirty="0"/>
          </a:p>
        </p:txBody>
      </p:sp>
      <p:sp>
        <p:nvSpPr>
          <p:cNvPr id="4" name="Footer Placeholder 3">
            <a:extLst>
              <a:ext uri="{FF2B5EF4-FFF2-40B4-BE49-F238E27FC236}">
                <a16:creationId xmlns:a16="http://schemas.microsoft.com/office/drawing/2014/main" id="{7FC3A0DF-A8A7-4EF4-96E5-757FFFC2A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BEC987-E8F6-4FD2-BFB2-04815BD1D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078EF9-7F2B-4B20-A25C-9E80C16977B9}" type="slidenum">
              <a:rPr lang="en-US" smtClean="0"/>
              <a:t>‹#›</a:t>
            </a:fld>
            <a:endParaRPr lang="en-US" dirty="0"/>
          </a:p>
        </p:txBody>
      </p:sp>
    </p:spTree>
    <p:extLst>
      <p:ext uri="{BB962C8B-B14F-4D97-AF65-F5344CB8AC3E}">
        <p14:creationId xmlns:p14="http://schemas.microsoft.com/office/powerpoint/2010/main" val="25001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141C0-BF72-4A20-AFA7-D05563D549B7}" type="datetimeFigureOut">
              <a:rPr lang="en-US" smtClean="0"/>
              <a:t>5/6/2020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AF9CF-D1E5-49FD-94F7-B246BB67E246}" type="slidenum">
              <a:rPr lang="en-US" smtClean="0"/>
              <a:t>‹#›</a:t>
            </a:fld>
            <a:endParaRPr lang="en-US" dirty="0"/>
          </a:p>
        </p:txBody>
      </p:sp>
    </p:spTree>
    <p:extLst>
      <p:ext uri="{BB962C8B-B14F-4D97-AF65-F5344CB8AC3E}">
        <p14:creationId xmlns:p14="http://schemas.microsoft.com/office/powerpoint/2010/main" val="162928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chor="ctr" anchorCtr="0">
            <a:normAutofit/>
          </a:bodyPr>
          <a:lstStyle>
            <a:lvl1pPr>
              <a:defRPr sz="3000"/>
            </a:lvl1pPr>
          </a:lstStyle>
          <a:p>
            <a:r>
              <a:rPr lang="en-US" noProof="0"/>
              <a:t>Click to edit Master title style</a:t>
            </a:r>
          </a:p>
        </p:txBody>
      </p:sp>
      <p:sp>
        <p:nvSpPr>
          <p:cNvPr id="3" name="Content Placeholder 2"/>
          <p:cNvSpPr>
            <a:spLocks noGrp="1"/>
          </p:cNvSpPr>
          <p:nvPr>
            <p:ph idx="1"/>
          </p:nvPr>
        </p:nvSpPr>
        <p:spPr>
          <a:xfrm>
            <a:off x="685801" y="1869601"/>
            <a:ext cx="10840914" cy="3921600"/>
          </a:xfrm>
        </p:spPr>
        <p:txBody>
          <a:bodyPr anchor="t" anchorCtr="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984B7D2A-0DF8-424B-9572-B79AEBB2D9DC}" type="datetimeFigureOut">
              <a:rPr lang="en-US" noProof="0" smtClean="0"/>
              <a:t>5/6/2020</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8" name="Straight Connector 7">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0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840913" cy="3124199"/>
          </a:xfrm>
        </p:spPr>
        <p:txBody>
          <a:bodyPr anchor="ctr">
            <a:normAutofit/>
          </a:bodyPr>
          <a:lstStyle>
            <a:lvl1pPr algn="l">
              <a:defRPr sz="3000" b="0" cap="none"/>
            </a:lvl1pPr>
          </a:lstStyle>
          <a:p>
            <a:r>
              <a:rPr lang="en-US" noProof="0"/>
              <a:t>CLICK TO EDIT MASTER TITLE STYLE</a:t>
            </a:r>
          </a:p>
        </p:txBody>
      </p:sp>
      <p:sp>
        <p:nvSpPr>
          <p:cNvPr id="3" name="Text Placeholder 2"/>
          <p:cNvSpPr>
            <a:spLocks noGrp="1"/>
          </p:cNvSpPr>
          <p:nvPr>
            <p:ph type="body" idx="1"/>
          </p:nvPr>
        </p:nvSpPr>
        <p:spPr>
          <a:xfrm>
            <a:off x="685800" y="3733800"/>
            <a:ext cx="10840914" cy="20574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5/6/2020</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3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a:t>Click to edit Master title style</a:t>
            </a:r>
          </a:p>
        </p:txBody>
      </p:sp>
      <p:sp>
        <p:nvSpPr>
          <p:cNvPr id="3" name="Date Placeholder 2"/>
          <p:cNvSpPr>
            <a:spLocks noGrp="1"/>
          </p:cNvSpPr>
          <p:nvPr>
            <p:ph type="dt" sz="half" idx="10"/>
          </p:nvPr>
        </p:nvSpPr>
        <p:spPr/>
        <p:txBody>
          <a:bodyPr/>
          <a:lstStyle/>
          <a:p>
            <a:fld id="{984B7D2A-0DF8-424B-9572-B79AEBB2D9DC}" type="datetimeFigureOut">
              <a:rPr lang="en-US" noProof="0" smtClean="0"/>
              <a:t>5/6/2020</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5106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84B7D2A-0DF8-424B-9572-B79AEBB2D9DC}" type="datetimeFigureOut">
              <a:rPr lang="en-US" noProof="0" smtClean="0"/>
              <a:t>5/6/2020</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4537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tle 1"/>
          <p:cNvSpPr>
            <a:spLocks noGrp="1"/>
          </p:cNvSpPr>
          <p:nvPr>
            <p:ph type="ctrTitle"/>
          </p:nvPr>
        </p:nvSpPr>
        <p:spPr>
          <a:xfrm>
            <a:off x="2476500" y="2716272"/>
            <a:ext cx="8683625" cy="2421464"/>
          </a:xfrm>
        </p:spPr>
        <p:txBody>
          <a:bodyPr anchor="b">
            <a:normAutofit/>
          </a:bodyPr>
          <a:lstStyle>
            <a:lvl1pPr algn="r">
              <a:defRPr sz="4800">
                <a:effectLst/>
              </a:defRPr>
            </a:lvl1pPr>
          </a:lstStyle>
          <a:p>
            <a:r>
              <a:rPr lang="en-US" noProof="0"/>
              <a:t>Click to edit Master title style</a:t>
            </a:r>
          </a:p>
        </p:txBody>
      </p:sp>
      <p:sp>
        <p:nvSpPr>
          <p:cNvPr id="3" name="Subtitle 2"/>
          <p:cNvSpPr>
            <a:spLocks noGrp="1"/>
          </p:cNvSpPr>
          <p:nvPr>
            <p:ph type="subTitle" idx="1"/>
          </p:nvPr>
        </p:nvSpPr>
        <p:spPr>
          <a:xfrm>
            <a:off x="2476500" y="5137736"/>
            <a:ext cx="8683625" cy="732840"/>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984B7D2A-0DF8-424B-9572-B79AEBB2D9DC}" type="datetimeFigureOut">
              <a:rPr lang="en-US" noProof="0" smtClean="0"/>
              <a:t>5/6/2020</a:t>
            </a:fld>
            <a:endParaRPr lang="en-US" noProof="0" dirty="0"/>
          </a:p>
        </p:txBody>
      </p:sp>
      <p:sp>
        <p:nvSpPr>
          <p:cNvPr id="5" name="Footer Placeholder 4"/>
          <p:cNvSpPr>
            <a:spLocks noGrp="1"/>
          </p:cNvSpPr>
          <p:nvPr>
            <p:ph type="ftr" sz="quarter" idx="11"/>
          </p:nvPr>
        </p:nvSpPr>
        <p:spPr>
          <a:xfrm>
            <a:off x="3962399" y="5870575"/>
            <a:ext cx="4893958" cy="377825"/>
          </a:xfrm>
        </p:spPr>
        <p:txBody>
          <a:bodyPr/>
          <a:lstStyle/>
          <a:p>
            <a:r>
              <a:rPr lang="en-US" noProof="0" dirty="0"/>
              <a:t>Add a Footer</a:t>
            </a:r>
          </a:p>
        </p:txBody>
      </p:sp>
      <p:sp>
        <p:nvSpPr>
          <p:cNvPr id="6" name="Slide Number Placeholder 5"/>
          <p:cNvSpPr>
            <a:spLocks noGrp="1"/>
          </p:cNvSpPr>
          <p:nvPr>
            <p:ph type="sldNum" sz="quarter" idx="12"/>
          </p:nvPr>
        </p:nvSpPr>
        <p:spPr>
          <a:xfrm>
            <a:off x="10608958" y="5870575"/>
            <a:ext cx="551167" cy="377825"/>
          </a:xfrm>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40629371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552450" y="1874308"/>
            <a:ext cx="3814235" cy="1260000"/>
          </a:xfrm>
        </p:spPr>
        <p:txBody>
          <a:bodyPr anchor="ctr" anchorCtr="0">
            <a:noAutofit/>
          </a:bodyPr>
          <a:lstStyle>
            <a:lvl1pPr algn="r">
              <a:defRPr sz="3000" b="0"/>
            </a:lvl1pPr>
          </a:lstStyle>
          <a:p>
            <a:r>
              <a:rPr lang="en-US" noProof="0"/>
              <a:t>Click to edit Master title style</a:t>
            </a:r>
          </a:p>
        </p:txBody>
      </p:sp>
      <p:sp>
        <p:nvSpPr>
          <p:cNvPr id="3" name="Content Placeholder 2"/>
          <p:cNvSpPr>
            <a:spLocks noGrp="1"/>
          </p:cNvSpPr>
          <p:nvPr>
            <p:ph idx="1"/>
          </p:nvPr>
        </p:nvSpPr>
        <p:spPr>
          <a:xfrm>
            <a:off x="4648200" y="0"/>
            <a:ext cx="7543800" cy="6856214"/>
          </a:xfrm>
        </p:spPr>
        <p:txBody>
          <a:bodyPr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552450" y="3134308"/>
            <a:ext cx="3814235" cy="2016600"/>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5/6/2020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00633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t>5/6/2020</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5/6/2020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9693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5/6/2020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295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11" name="TextBox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2" name="Title 1"/>
          <p:cNvSpPr>
            <a:spLocks noGrp="1"/>
          </p:cNvSpPr>
          <p:nvPr>
            <p:ph type="title" hasCustomPrompt="1"/>
          </p:nvPr>
        </p:nvSpPr>
        <p:spPr>
          <a:xfrm>
            <a:off x="1320801" y="609601"/>
            <a:ext cx="9550399" cy="2743199"/>
          </a:xfrm>
        </p:spPr>
        <p:txBody>
          <a:bodyPr anchor="ctr">
            <a:normAutofit/>
          </a:bodyPr>
          <a:lstStyle>
            <a:lvl1pPr algn="ctr">
              <a:defRPr sz="3000" b="0" i="1" cap="none">
                <a:solidFill>
                  <a:schemeClr val="tx1"/>
                </a:solidFill>
              </a:defRPr>
            </a:lvl1pPr>
          </a:lstStyle>
          <a:p>
            <a:r>
              <a:rPr lang="en-US" noProof="0"/>
              <a:t>CLICK TO EDIT MASTER TITLE STYLE</a:t>
            </a:r>
          </a:p>
        </p:txBody>
      </p:sp>
      <p:sp>
        <p:nvSpPr>
          <p:cNvPr id="10" name="Text Placeholder 9"/>
          <p:cNvSpPr>
            <a:spLocks noGrp="1"/>
          </p:cNvSpPr>
          <p:nvPr>
            <p:ph type="body" sz="quarter" idx="13"/>
          </p:nvPr>
        </p:nvSpPr>
        <p:spPr>
          <a:xfrm>
            <a:off x="1426408" y="3352800"/>
            <a:ext cx="9339184" cy="381000"/>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a:t>Click to edit Master text styles</a:t>
            </a:r>
          </a:p>
        </p:txBody>
      </p:sp>
      <p:sp>
        <p:nvSpPr>
          <p:cNvPr id="7" name="Rectangle: Rounded Corners 6">
            <a:extLst>
              <a:ext uri="{FF2B5EF4-FFF2-40B4-BE49-F238E27FC236}">
                <a16:creationId xmlns:a16="http://schemas.microsoft.com/office/drawing/2014/main"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p:cNvSpPr>
            <a:spLocks noGrp="1"/>
          </p:cNvSpPr>
          <p:nvPr>
            <p:ph type="body" idx="1"/>
          </p:nvPr>
        </p:nvSpPr>
        <p:spPr>
          <a:xfrm>
            <a:off x="1857375" y="4021138"/>
            <a:ext cx="8486775" cy="1760537"/>
          </a:xfrm>
        </p:spPr>
        <p:txBody>
          <a:bodyPr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5/6/2020</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153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599"/>
            <a:ext cx="10840914" cy="1260000"/>
          </a:xfrm>
        </p:spPr>
        <p:txBody>
          <a:bodyPr>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69599"/>
            <a:ext cx="5202071"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98270" y="1869599"/>
            <a:ext cx="5228444"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4B7D2A-0DF8-424B-9572-B79AEBB2D9DC}" type="datetimeFigureOut">
              <a:rPr lang="en-US" noProof="0" smtClean="0"/>
              <a:t>5/6/2020</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2" name="Straight Connector 11">
            <a:extLst>
              <a:ext uri="{FF2B5EF4-FFF2-40B4-BE49-F238E27FC236}">
                <a16:creationId xmlns:a16="http://schemas.microsoft.com/office/drawing/2014/main" id="{8031B0A9-3E16-4C5B-A6CE-045BCB91A008}"/>
              </a:ext>
              <a:ext uri="{C183D7F6-B498-43B3-948B-1728B52AA6E4}">
                <adec:decorative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696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a:t>Click to edit Master title style</a:t>
            </a:r>
          </a:p>
        </p:txBody>
      </p:sp>
      <p:sp>
        <p:nvSpPr>
          <p:cNvPr id="9" name="Rectangle: Rounded Corners 8">
            <a:extLst>
              <a:ext uri="{FF2B5EF4-FFF2-40B4-BE49-F238E27FC236}">
                <a16:creationId xmlns:a16="http://schemas.microsoft.com/office/drawing/2014/main"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p:cNvSpPr>
            <a:spLocks noGrp="1"/>
          </p:cNvSpPr>
          <p:nvPr>
            <p:ph sz="half" idx="1"/>
          </p:nvPr>
        </p:nvSpPr>
        <p:spPr>
          <a:xfrm>
            <a:off x="685802" y="1869600"/>
            <a:ext cx="5040000" cy="3921601"/>
          </a:xfrm>
          <a:prstGeom prst="roundRect">
            <a:avLst>
              <a:gd name="adj" fmla="val 1970"/>
            </a:avLst>
          </a:prstGeom>
          <a:ln w="28575">
            <a:noFill/>
          </a:ln>
          <a:effectLst/>
        </p:spPr>
        <p:txBody>
          <a:bodyPr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488644" y="1869601"/>
            <a:ext cx="5040000" cy="3921600"/>
          </a:xfrm>
          <a:prstGeom prst="roundRect">
            <a:avLst>
              <a:gd name="adj" fmla="val 2211"/>
            </a:avLst>
          </a:prstGeom>
          <a:ln w="28575">
            <a:noFill/>
          </a:ln>
          <a:effectLst/>
        </p:spPr>
        <p:txBody>
          <a:bodyPr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984B7D2A-0DF8-424B-9572-B79AEBB2D9DC}" type="datetimeFigureOut">
              <a:rPr lang="en-US" noProof="0" smtClean="0"/>
              <a:t>5/6/2020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0" name="Straight Connector 9">
            <a:extLst>
              <a:ext uri="{FF2B5EF4-FFF2-40B4-BE49-F238E27FC236}">
                <a16:creationId xmlns:a16="http://schemas.microsoft.com/office/drawing/2014/main" id="{E8539E0A-8009-4A6E-A7A1-5AEFA52206C3}"/>
              </a:ext>
              <a:ext uri="{C183D7F6-B498-43B3-948B-1728B52AA6E4}">
                <adec:decorative xmlns:adec="http://schemas.microsoft.com/office/drawing/2017/decorative"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35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4B7D2A-0DF8-424B-9572-B79AEBB2D9DC}" type="datetimeFigureOut">
              <a:rPr lang="en-US" noProof="0" smtClean="0"/>
              <a:t>5/6/2020</a:t>
            </a:fld>
            <a:endParaRPr lang="en-US" noProof="0"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noProof="0" dirty="0"/>
              <a:t>Add a Footer</a:t>
            </a:r>
          </a:p>
        </p:txBody>
      </p:sp>
      <p:sp>
        <p:nvSpPr>
          <p:cNvPr id="6" name="Slide Number Placeholder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009069978"/>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8" r:id="rId3"/>
    <p:sldLayoutId id="2147483679" r:id="rId4"/>
    <p:sldLayoutId id="2147483669" r:id="rId5"/>
    <p:sldLayoutId id="2147483680" r:id="rId6"/>
    <p:sldLayoutId id="2147483672" r:id="rId7"/>
    <p:sldLayoutId id="2147483665" r:id="rId8"/>
    <p:sldLayoutId id="2147483664" r:id="rId9"/>
    <p:sldLayoutId id="2147483671" r:id="rId10"/>
    <p:sldLayoutId id="2147483666" r:id="rId11"/>
    <p:sldLayoutId id="2147483667" r:id="rId12"/>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istoricalconquest.com/"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huntthepast.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huntthepast.com/" TargetMode="External"/><Relationship Id="rId2" Type="http://schemas.openxmlformats.org/officeDocument/2006/relationships/hyperlink" Target="https://go.microsoft.com/fwlink/?linkid=2007348" TargetMode="External"/><Relationship Id="rId1" Type="http://schemas.openxmlformats.org/officeDocument/2006/relationships/slideLayout" Target="../slideLayouts/slideLayout11.xml"/><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P-TcZbIB1bU"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learning-styles-online.com/overview/"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llar icon">
            <a:extLst>
              <a:ext uri="{FF2B5EF4-FFF2-40B4-BE49-F238E27FC236}">
                <a16:creationId xmlns:a16="http://schemas.microsoft.com/office/drawing/2014/main" id="{FC7E2CCC-C53E-454B-9DE0-F2484BA0FF9D}"/>
              </a:ext>
              <a:ext uri="{C183D7F6-B498-43B3-948B-1728B52AA6E4}">
                <adec:decorative xmlns:adec="http://schemas.microsoft.com/office/drawing/2017/decorative" val="1"/>
              </a:ext>
            </a:extLst>
          </p:cNvPr>
          <p:cNvPicPr>
            <a:picLocks/>
          </p:cNvPicPr>
          <p:nvPr/>
        </p:nvPicPr>
        <p:blipFill>
          <a:blip r:embed="rId2"/>
          <a:stretch>
            <a:fillRect/>
          </a:stretch>
        </p:blipFill>
        <p:spPr>
          <a:xfrm>
            <a:off x="9577705" y="1524000"/>
            <a:ext cx="1905000" cy="1905000"/>
          </a:xfrm>
          <a:prstGeom prst="rect">
            <a:avLst/>
          </a:prstGeom>
          <a:ln>
            <a:noFill/>
          </a:ln>
        </p:spPr>
      </p:pic>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a:xfrm>
            <a:off x="2036618" y="2716272"/>
            <a:ext cx="9123507" cy="2421464"/>
          </a:xfrm>
        </p:spPr>
        <p:txBody>
          <a:bodyPr/>
          <a:lstStyle/>
          <a:p>
            <a:r>
              <a:rPr lang="en-US" dirty="0"/>
              <a:t>How to Find Age Appropriate and Accurate Information</a:t>
            </a:r>
          </a:p>
        </p:txBody>
      </p:sp>
      <p:sp>
        <p:nvSpPr>
          <p:cNvPr id="3" name="Subtitle 2">
            <a:extLst>
              <a:ext uri="{FF2B5EF4-FFF2-40B4-BE49-F238E27FC236}">
                <a16:creationId xmlns:a16="http://schemas.microsoft.com/office/drawing/2014/main" id="{852A3D91-AB3F-4EDF-B87E-FDDF6C5DC4CF}"/>
              </a:ext>
            </a:extLst>
          </p:cNvPr>
          <p:cNvSpPr>
            <a:spLocks noGrp="1"/>
          </p:cNvSpPr>
          <p:nvPr>
            <p:ph type="subTitle" idx="1"/>
          </p:nvPr>
        </p:nvSpPr>
        <p:spPr/>
        <p:txBody>
          <a:bodyPr/>
          <a:lstStyle/>
          <a:p>
            <a:r>
              <a:rPr lang="en-US" dirty="0"/>
              <a:t>A Presentation Given by </a:t>
            </a:r>
            <a:r>
              <a:rPr lang="en-US" dirty="0" err="1"/>
              <a:t>zack</a:t>
            </a:r>
            <a:r>
              <a:rPr lang="en-US" dirty="0"/>
              <a:t> </a:t>
            </a:r>
            <a:r>
              <a:rPr lang="en-US" dirty="0" err="1"/>
              <a:t>edwards</a:t>
            </a:r>
            <a:br>
              <a:rPr lang="en-US" dirty="0">
                <a:solidFill>
                  <a:srgbClr val="162D3D"/>
                </a:solidFill>
                <a:latin typeface="HelveticaNeueW01-45Ligh"/>
              </a:rPr>
            </a:br>
            <a:r>
              <a:rPr lang="en-US" dirty="0"/>
              <a:t>creator of </a:t>
            </a:r>
            <a:r>
              <a:rPr lang="en-US" dirty="0">
                <a:hlinkClick r:id="rId3"/>
              </a:rPr>
              <a:t>Historical Conquest </a:t>
            </a:r>
            <a:r>
              <a:rPr lang="en-US" dirty="0"/>
              <a:t>and </a:t>
            </a:r>
            <a:r>
              <a:rPr lang="en-US" dirty="0">
                <a:hlinkClick r:id="rId4"/>
              </a:rPr>
              <a:t>HuntThePast.com</a:t>
            </a:r>
            <a:endParaRPr lang="en-US" dirty="0"/>
          </a:p>
        </p:txBody>
      </p:sp>
    </p:spTree>
    <p:extLst>
      <p:ext uri="{BB962C8B-B14F-4D97-AF65-F5344CB8AC3E}">
        <p14:creationId xmlns:p14="http://schemas.microsoft.com/office/powerpoint/2010/main" val="235274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469711" y="609600"/>
            <a:ext cx="11057004" cy="1260000"/>
          </a:xfrm>
        </p:spPr>
        <p:txBody>
          <a:bodyPr/>
          <a:lstStyle/>
          <a:p>
            <a:r>
              <a:rPr lang="en-US" dirty="0"/>
              <a:t>ADVISE TO FIND ACCURATE RESOURCES: biases</a:t>
            </a: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36489" y="896700"/>
            <a:ext cx="685800" cy="685800"/>
          </a:xfrm>
          <a:prstGeom prst="rect">
            <a:avLst/>
          </a:prstGeom>
        </p:spPr>
      </p:pic>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p:txBody>
          <a:bodyPr>
            <a:normAutofit/>
          </a:bodyPr>
          <a:lstStyle/>
          <a:p>
            <a:pPr marL="457200" indent="-457200">
              <a:buAutoNum type="arabicParenR"/>
            </a:pPr>
            <a:r>
              <a:rPr lang="en-US" sz="2800" dirty="0"/>
              <a:t>Make sure those that are teaching your students:</a:t>
            </a:r>
          </a:p>
          <a:p>
            <a:pPr marL="914400" lvl="1" indent="-457200">
              <a:buAutoNum type="alphaLcParenR"/>
            </a:pPr>
            <a:r>
              <a:rPr lang="en-US" sz="2800" dirty="0"/>
              <a:t>Don’t have a bias one way or another. </a:t>
            </a:r>
          </a:p>
          <a:p>
            <a:pPr marL="914400" lvl="1" indent="-457200">
              <a:buAutoNum type="alphaLcParenR"/>
            </a:pPr>
            <a:r>
              <a:rPr lang="en-US" sz="2800" dirty="0"/>
              <a:t>If they are to have a bias, make sure they stand for your values</a:t>
            </a:r>
          </a:p>
          <a:p>
            <a:pPr marL="914400" lvl="1" indent="-457200">
              <a:buAutoNum type="alphaLcParenR"/>
            </a:pPr>
            <a:r>
              <a:rPr lang="en-US" sz="2800" dirty="0"/>
              <a:t>Look at their funding if you can. </a:t>
            </a:r>
          </a:p>
          <a:p>
            <a:pPr marL="914400" lvl="2" indent="0">
              <a:buNone/>
            </a:pPr>
            <a:r>
              <a:rPr lang="en-US" sz="2600" dirty="0" err="1"/>
              <a:t>i</a:t>
            </a:r>
            <a:r>
              <a:rPr lang="en-US" sz="2600" dirty="0"/>
              <a:t>. Government Funding</a:t>
            </a:r>
            <a:br>
              <a:rPr lang="en-US" sz="2600" dirty="0"/>
            </a:br>
            <a:r>
              <a:rPr lang="en-US" sz="2600" dirty="0"/>
              <a:t>ii. </a:t>
            </a:r>
          </a:p>
          <a:p>
            <a:pPr marL="0" indent="0">
              <a:buNone/>
            </a:pPr>
            <a:endParaRPr lang="en-US" sz="2800" dirty="0"/>
          </a:p>
        </p:txBody>
      </p:sp>
    </p:spTree>
    <p:extLst>
      <p:ext uri="{BB962C8B-B14F-4D97-AF65-F5344CB8AC3E}">
        <p14:creationId xmlns:p14="http://schemas.microsoft.com/office/powerpoint/2010/main" val="346283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469711" y="609600"/>
            <a:ext cx="11057004" cy="1260000"/>
          </a:xfrm>
        </p:spPr>
        <p:txBody>
          <a:bodyPr/>
          <a:lstStyle/>
          <a:p>
            <a:r>
              <a:rPr lang="en-US" dirty="0"/>
              <a:t>ADVISE TO FIND ACCURATE RESOURCES: teaching style	</a:t>
            </a: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36489" y="896700"/>
            <a:ext cx="685800" cy="685800"/>
          </a:xfrm>
          <a:prstGeom prst="rect">
            <a:avLst/>
          </a:prstGeom>
        </p:spPr>
      </p:pic>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685801" y="1869601"/>
            <a:ext cx="11036488" cy="3921600"/>
          </a:xfrm>
        </p:spPr>
        <p:txBody>
          <a:bodyPr>
            <a:normAutofit/>
          </a:bodyPr>
          <a:lstStyle/>
          <a:p>
            <a:pPr marL="457200" indent="-457200">
              <a:buAutoNum type="arabicParenR"/>
            </a:pPr>
            <a:r>
              <a:rPr lang="en-US" sz="2800" dirty="0"/>
              <a:t>Make sure those that are teaching your students:</a:t>
            </a:r>
          </a:p>
          <a:p>
            <a:pPr marL="914400" lvl="1" indent="-457200">
              <a:buAutoNum type="alphaLcParenR"/>
            </a:pPr>
            <a:r>
              <a:rPr lang="en-US" sz="2800" dirty="0"/>
              <a:t>Have the right teaching style for your child;</a:t>
            </a:r>
          </a:p>
          <a:p>
            <a:pPr marL="914400" lvl="1" indent="-457200">
              <a:buAutoNum type="alphaLcParenR"/>
            </a:pPr>
            <a:r>
              <a:rPr lang="en-US" sz="2800" dirty="0"/>
              <a:t>Teach in many different learning styles for all students. There are 7;</a:t>
            </a:r>
          </a:p>
          <a:p>
            <a:pPr marL="914400" lvl="1" indent="-457200">
              <a:buAutoNum type="alphaLcParenR"/>
            </a:pPr>
            <a:r>
              <a:rPr lang="en-US" sz="2800" dirty="0"/>
              <a:t>These include: videos, activities, hands-on experience, audio, </a:t>
            </a:r>
            <a:r>
              <a:rPr lang="en-US" sz="2800" dirty="0" err="1"/>
              <a:t>etc</a:t>
            </a:r>
            <a:endParaRPr lang="en-US" sz="2800" dirty="0"/>
          </a:p>
          <a:p>
            <a:pPr marL="914400" lvl="1" indent="-457200">
              <a:buAutoNum type="alphaLcParenR"/>
            </a:pPr>
            <a:r>
              <a:rPr lang="en-US" sz="2800" dirty="0"/>
              <a:t>Textbooks only have a 10-20% retention rate, while educational games are 70-80% and teaching a subject to others are up to 90%</a:t>
            </a:r>
          </a:p>
          <a:p>
            <a:pPr marL="0" indent="0">
              <a:buNone/>
            </a:pPr>
            <a:endParaRPr lang="en-US" sz="2800" dirty="0"/>
          </a:p>
        </p:txBody>
      </p:sp>
    </p:spTree>
    <p:extLst>
      <p:ext uri="{BB962C8B-B14F-4D97-AF65-F5344CB8AC3E}">
        <p14:creationId xmlns:p14="http://schemas.microsoft.com/office/powerpoint/2010/main" val="78842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09182"/>
            <a:ext cx="9096374" cy="1924334"/>
          </a:xfrm>
          <a:prstGeom prst="rect">
            <a:avLst/>
          </a:prstGeom>
          <a:noFill/>
        </p:spPr>
        <p:txBody>
          <a:bodyPr wrap="square" rtlCol="0">
            <a:noAutofit/>
          </a:bodyPr>
          <a:lstStyle/>
          <a:p>
            <a:pPr algn="ctr"/>
            <a:r>
              <a:rPr lang="en-US" sz="6000" u="sng" dirty="0"/>
              <a:t>Welcome to </a:t>
            </a:r>
            <a:r>
              <a:rPr lang="en-US" sz="6000" u="sng" dirty="0">
                <a:hlinkClick r:id="rId3"/>
              </a:rPr>
              <a:t>www.HuntThePast.com</a:t>
            </a:r>
            <a:endParaRPr lang="en-US" sz="6000" u="sng" dirty="0"/>
          </a:p>
        </p:txBody>
      </p:sp>
      <p:pic>
        <p:nvPicPr>
          <p:cNvPr id="6" name="Picture 5" descr="A screenshot of a social media post&#10;&#10;Description automatically generated">
            <a:hlinkClick r:id="rId3"/>
            <a:extLst>
              <a:ext uri="{FF2B5EF4-FFF2-40B4-BE49-F238E27FC236}">
                <a16:creationId xmlns:a16="http://schemas.microsoft.com/office/drawing/2014/main" id="{670701F7-2D6F-4E72-865A-404ED740248F}"/>
              </a:ext>
            </a:extLst>
          </p:cNvPr>
          <p:cNvPicPr>
            <a:picLocks noChangeAspect="1"/>
          </p:cNvPicPr>
          <p:nvPr/>
        </p:nvPicPr>
        <p:blipFill>
          <a:blip r:embed="rId4"/>
          <a:stretch>
            <a:fillRect/>
          </a:stretch>
        </p:blipFill>
        <p:spPr>
          <a:xfrm>
            <a:off x="5152457" y="3030799"/>
            <a:ext cx="6689736" cy="3587371"/>
          </a:xfrm>
          <a:prstGeom prst="rect">
            <a:avLst/>
          </a:prstGeom>
        </p:spPr>
      </p:pic>
      <p:pic>
        <p:nvPicPr>
          <p:cNvPr id="3" name="Picture 2" descr="A screenshot of a social media post&#10;&#10;Description automatically generated">
            <a:hlinkClick r:id="rId3"/>
            <a:extLst>
              <a:ext uri="{FF2B5EF4-FFF2-40B4-BE49-F238E27FC236}">
                <a16:creationId xmlns:a16="http://schemas.microsoft.com/office/drawing/2014/main" id="{648C41EB-4E2B-4AEC-B189-4A70B0501E5C}"/>
              </a:ext>
            </a:extLst>
          </p:cNvPr>
          <p:cNvPicPr>
            <a:picLocks noChangeAspect="1"/>
          </p:cNvPicPr>
          <p:nvPr/>
        </p:nvPicPr>
        <p:blipFill>
          <a:blip r:embed="rId5"/>
          <a:stretch>
            <a:fillRect/>
          </a:stretch>
        </p:blipFill>
        <p:spPr>
          <a:xfrm>
            <a:off x="349807" y="2033516"/>
            <a:ext cx="6050993" cy="3246105"/>
          </a:xfrm>
          <a:prstGeom prst="rect">
            <a:avLst/>
          </a:prstGeom>
        </p:spPr>
      </p:pic>
    </p:spTree>
    <p:extLst>
      <p:ext uri="{BB962C8B-B14F-4D97-AF65-F5344CB8AC3E}">
        <p14:creationId xmlns:p14="http://schemas.microsoft.com/office/powerpoint/2010/main" val="239459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rled page">
            <a:extLst>
              <a:ext uri="{FF2B5EF4-FFF2-40B4-BE49-F238E27FC236}">
                <a16:creationId xmlns:a16="http://schemas.microsoft.com/office/drawing/2014/main" id="{F54CE4C8-2431-43FB-87C3-391A3BFF80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965527" y="549804"/>
            <a:ext cx="1157288" cy="1157288"/>
          </a:xfrm>
          <a:prstGeom prst="rect">
            <a:avLst/>
          </a:prstGeom>
        </p:spPr>
      </p:pic>
      <p:sp>
        <p:nvSpPr>
          <p:cNvPr id="2" name="Title 1">
            <a:extLst>
              <a:ext uri="{FF2B5EF4-FFF2-40B4-BE49-F238E27FC236}">
                <a16:creationId xmlns:a16="http://schemas.microsoft.com/office/drawing/2014/main" id="{DFF32E04-E3CE-4175-B0D3-33D69BCB059A}"/>
              </a:ext>
            </a:extLst>
          </p:cNvPr>
          <p:cNvSpPr>
            <a:spLocks noGrp="1"/>
          </p:cNvSpPr>
          <p:nvPr>
            <p:ph type="title"/>
          </p:nvPr>
        </p:nvSpPr>
        <p:spPr/>
        <p:txBody>
          <a:bodyPr/>
          <a:lstStyle/>
          <a:p>
            <a:r>
              <a:rPr lang="en-US" dirty="0"/>
              <a:t>Why is History Important:</a:t>
            </a:r>
          </a:p>
        </p:txBody>
      </p:sp>
      <p:sp>
        <p:nvSpPr>
          <p:cNvPr id="4" name="Text Placeholder 3">
            <a:extLst>
              <a:ext uri="{FF2B5EF4-FFF2-40B4-BE49-F238E27FC236}">
                <a16:creationId xmlns:a16="http://schemas.microsoft.com/office/drawing/2014/main" id="{5BA0452F-E4D7-4ED7-A292-A7A5A20AC516}"/>
              </a:ext>
            </a:extLst>
          </p:cNvPr>
          <p:cNvSpPr>
            <a:spLocks noGrp="1"/>
          </p:cNvSpPr>
          <p:nvPr>
            <p:ph type="body" sz="half" idx="2"/>
          </p:nvPr>
        </p:nvSpPr>
        <p:spPr>
          <a:xfrm>
            <a:off x="552450" y="3134307"/>
            <a:ext cx="3814235" cy="3457561"/>
          </a:xfrm>
        </p:spPr>
        <p:txBody>
          <a:bodyPr>
            <a:normAutofit/>
          </a:bodyPr>
          <a:lstStyle/>
          <a:p>
            <a:r>
              <a:rPr lang="en-US" dirty="0"/>
              <a:t>Santayana once wrote: "Progress, far from consisting in change, depends on retentiveness. Those who cannot remember the past are condemned to repeat it.“</a:t>
            </a:r>
          </a:p>
          <a:p>
            <a:r>
              <a:rPr lang="en-US" dirty="0"/>
              <a:t>No civilization can grow without a knowledge of their, and other civilization’s, past.</a:t>
            </a:r>
          </a:p>
        </p:txBody>
      </p:sp>
      <p:pic>
        <p:nvPicPr>
          <p:cNvPr id="6" name="Content Placeholder 5" descr="Mathematics workings">
            <a:extLst>
              <a:ext uri="{FF2B5EF4-FFF2-40B4-BE49-F238E27FC236}">
                <a16:creationId xmlns:a16="http://schemas.microsoft.com/office/drawing/2014/main" id="{E4523323-1EB5-4AAF-95C6-A31523B3F695}"/>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bwMode="blackGray"/>
      </p:pic>
    </p:spTree>
    <p:extLst>
      <p:ext uri="{BB962C8B-B14F-4D97-AF65-F5344CB8AC3E}">
        <p14:creationId xmlns:p14="http://schemas.microsoft.com/office/powerpoint/2010/main" val="234296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826E-72DB-45B4-B092-DA86DA68C4A7}"/>
              </a:ext>
            </a:extLst>
          </p:cNvPr>
          <p:cNvSpPr>
            <a:spLocks noGrp="1"/>
          </p:cNvSpPr>
          <p:nvPr>
            <p:ph type="title"/>
          </p:nvPr>
        </p:nvSpPr>
        <p:spPr/>
        <p:txBody>
          <a:bodyPr/>
          <a:lstStyle/>
          <a:p>
            <a:r>
              <a:rPr lang="en-US" dirty="0"/>
              <a:t>History of Historical Education</a:t>
            </a:r>
          </a:p>
        </p:txBody>
      </p:sp>
      <p:pic>
        <p:nvPicPr>
          <p:cNvPr id="24" name="Picture 23" descr="calendar icon">
            <a:extLst>
              <a:ext uri="{FF2B5EF4-FFF2-40B4-BE49-F238E27FC236}">
                <a16:creationId xmlns:a16="http://schemas.microsoft.com/office/drawing/2014/main" id="{B83E2AB1-C03F-4257-9171-5FD5FA2720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5791" y="807857"/>
            <a:ext cx="742950" cy="742950"/>
          </a:xfrm>
          <a:prstGeom prst="rect">
            <a:avLst/>
          </a:prstGeom>
        </p:spPr>
      </p:pic>
      <p:sp>
        <p:nvSpPr>
          <p:cNvPr id="3" name="Text Placeholder 2">
            <a:extLst>
              <a:ext uri="{FF2B5EF4-FFF2-40B4-BE49-F238E27FC236}">
                <a16:creationId xmlns:a16="http://schemas.microsoft.com/office/drawing/2014/main" id="{1D935431-5E3F-4C1A-BED1-C5BC3D661ED8}"/>
              </a:ext>
            </a:extLst>
          </p:cNvPr>
          <p:cNvSpPr>
            <a:spLocks noGrp="1"/>
          </p:cNvSpPr>
          <p:nvPr>
            <p:ph type="body" idx="1"/>
          </p:nvPr>
        </p:nvSpPr>
        <p:spPr>
          <a:xfrm>
            <a:off x="504967" y="1881823"/>
            <a:ext cx="11232108" cy="2512755"/>
          </a:xfrm>
        </p:spPr>
        <p:txBody>
          <a:bodyPr/>
          <a:lstStyle/>
          <a:p>
            <a:pPr marL="285750" indent="-285750">
              <a:buFont typeface="Arial" panose="020B0604020202020204" pitchFamily="34" charset="0"/>
              <a:buChar char="•"/>
            </a:pPr>
            <a:r>
              <a:rPr lang="en-US" dirty="0"/>
              <a:t>Before Printing Press: Story Telling AND Source Documents ( journals, artifacts, documents written by hand)</a:t>
            </a:r>
          </a:p>
          <a:p>
            <a:pPr marL="285750" indent="-285750">
              <a:buFont typeface="Arial" panose="020B0604020202020204" pitchFamily="34" charset="0"/>
              <a:buChar char="•"/>
            </a:pPr>
            <a:r>
              <a:rPr lang="en-US" dirty="0"/>
              <a:t>After the Printing Press: Books written from Source Documents, (public records, newspapers, </a:t>
            </a:r>
            <a:r>
              <a:rPr lang="en-US" dirty="0" err="1"/>
              <a:t>etc</a:t>
            </a:r>
            <a:r>
              <a:rPr lang="en-US" dirty="0"/>
              <a:t>) these were chroniclers' and historians' interpretations of past events, and the like.</a:t>
            </a:r>
          </a:p>
          <a:p>
            <a:pPr marL="285750" indent="-285750">
              <a:buFont typeface="Arial" panose="020B0604020202020204" pitchFamily="34" charset="0"/>
              <a:buChar char="•"/>
            </a:pPr>
            <a:r>
              <a:rPr lang="en-US" dirty="0">
                <a:hlinkClick r:id="rId3"/>
              </a:rPr>
              <a:t>Marxist Historiography</a:t>
            </a:r>
            <a:r>
              <a:rPr lang="en-US" dirty="0"/>
              <a:t>: Teaching with an end in mind, guiding students to a conclusion. Oppressed vs Oppressors.</a:t>
            </a:r>
            <a:br>
              <a:rPr lang="en-US" dirty="0"/>
            </a:br>
            <a:r>
              <a:rPr lang="en-US" dirty="0"/>
              <a:t>Brother in Law’s Experience getting his teaching degree.</a:t>
            </a:r>
          </a:p>
          <a:p>
            <a:pPr marL="285750" indent="-285750">
              <a:buFont typeface="Arial" panose="020B0604020202020204" pitchFamily="34" charset="0"/>
              <a:buChar char="•"/>
            </a:pPr>
            <a:r>
              <a:rPr lang="en-US" dirty="0"/>
              <a:t>1980’s Research – Memorization is not the way to learn history, but teaching meaningful concepts.</a:t>
            </a:r>
          </a:p>
          <a:p>
            <a:pPr marL="285750" indent="-285750">
              <a:buFont typeface="Arial" panose="020B0604020202020204" pitchFamily="34" charset="0"/>
              <a:buChar char="•"/>
            </a:pPr>
            <a:r>
              <a:rPr lang="en-US" dirty="0"/>
              <a:t>PRESENT DAY – Finding more reliable materials.</a:t>
            </a:r>
          </a:p>
        </p:txBody>
      </p:sp>
      <p:sp>
        <p:nvSpPr>
          <p:cNvPr id="9" name="Text Placeholder 8">
            <a:extLst>
              <a:ext uri="{FF2B5EF4-FFF2-40B4-BE49-F238E27FC236}">
                <a16:creationId xmlns:a16="http://schemas.microsoft.com/office/drawing/2014/main" id="{4B8941C9-A5E2-4AE2-9E83-54DAEF9402B0}"/>
              </a:ext>
            </a:extLst>
          </p:cNvPr>
          <p:cNvSpPr>
            <a:spLocks noGrp="1"/>
          </p:cNvSpPr>
          <p:nvPr>
            <p:ph type="body" idx="13"/>
          </p:nvPr>
        </p:nvSpPr>
        <p:spPr>
          <a:xfrm>
            <a:off x="685801" y="4512101"/>
            <a:ext cx="10840914" cy="502126"/>
          </a:xfrm>
        </p:spPr>
        <p:txBody>
          <a:bodyPr/>
          <a:lstStyle/>
          <a:p>
            <a:r>
              <a:rPr lang="en-US" dirty="0"/>
              <a:t>HOW HISTORY WAS TAUGHT:</a:t>
            </a:r>
          </a:p>
        </p:txBody>
      </p:sp>
      <p:sp>
        <p:nvSpPr>
          <p:cNvPr id="32" name="Text Placeholder 31">
            <a:extLst>
              <a:ext uri="{FF2B5EF4-FFF2-40B4-BE49-F238E27FC236}">
                <a16:creationId xmlns:a16="http://schemas.microsoft.com/office/drawing/2014/main" id="{E9D7F99C-4A63-4AF2-8DFC-783C463444FE}"/>
              </a:ext>
            </a:extLst>
          </p:cNvPr>
          <p:cNvSpPr>
            <a:spLocks noGrp="1"/>
          </p:cNvSpPr>
          <p:nvPr>
            <p:ph type="body" sz="quarter" idx="14"/>
          </p:nvPr>
        </p:nvSpPr>
        <p:spPr>
          <a:xfrm>
            <a:off x="1188896" y="4847617"/>
            <a:ext cx="1310050" cy="959003"/>
          </a:xfrm>
        </p:spPr>
        <p:txBody>
          <a:bodyPr/>
          <a:lstStyle/>
          <a:p>
            <a:pPr>
              <a:spcAft>
                <a:spcPts val="0"/>
              </a:spcAft>
            </a:pPr>
            <a:r>
              <a:rPr lang="en-US" dirty="0"/>
              <a:t>BEFORE PRINTING PRESS</a:t>
            </a:r>
          </a:p>
        </p:txBody>
      </p:sp>
      <p:sp>
        <p:nvSpPr>
          <p:cNvPr id="11" name="Oval 9" descr="decorative element">
            <a:extLst>
              <a:ext uri="{FF2B5EF4-FFF2-40B4-BE49-F238E27FC236}">
                <a16:creationId xmlns:a16="http://schemas.microsoft.com/office/drawing/2014/main" id="{6A7147D9-5182-4F63-A1F6-2C7F380BCAEC}"/>
              </a:ext>
              <a:ext uri="{C183D7F6-B498-43B3-948B-1728B52AA6E4}">
                <adec:decorative xmlns:adec="http://schemas.microsoft.com/office/drawing/2017/decorative" val="1"/>
              </a:ext>
            </a:extLst>
          </p:cNvPr>
          <p:cNvSpPr>
            <a:spLocks noChangeArrowheads="1"/>
          </p:cNvSpPr>
          <p:nvPr/>
        </p:nvSpPr>
        <p:spPr bwMode="auto">
          <a:xfrm>
            <a:off x="1684284" y="5798143"/>
            <a:ext cx="252000" cy="252000"/>
          </a:xfrm>
          <a:prstGeom prst="ellipse">
            <a:avLst/>
          </a:prstGeom>
          <a:solidFill>
            <a:schemeClr val="bg1">
              <a:lumMod val="65000"/>
              <a:lumOff val="35000"/>
            </a:schemeClr>
          </a:solidFill>
          <a:ln w="9525">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33" name="Text Placeholder 32">
            <a:extLst>
              <a:ext uri="{FF2B5EF4-FFF2-40B4-BE49-F238E27FC236}">
                <a16:creationId xmlns:a16="http://schemas.microsoft.com/office/drawing/2014/main" id="{11214B34-DA9D-4C1E-8508-23F492C53998}"/>
              </a:ext>
            </a:extLst>
          </p:cNvPr>
          <p:cNvSpPr>
            <a:spLocks noGrp="1"/>
          </p:cNvSpPr>
          <p:nvPr>
            <p:ph type="body" sz="quarter" idx="15"/>
          </p:nvPr>
        </p:nvSpPr>
        <p:spPr>
          <a:xfrm>
            <a:off x="3271954" y="4847617"/>
            <a:ext cx="1310050" cy="959003"/>
          </a:xfrm>
        </p:spPr>
        <p:txBody>
          <a:bodyPr/>
          <a:lstStyle/>
          <a:p>
            <a:pPr>
              <a:spcAft>
                <a:spcPts val="0"/>
              </a:spcAft>
            </a:pPr>
            <a:r>
              <a:rPr lang="en-US" dirty="0"/>
              <a:t>AFTER PRINTING PRESS</a:t>
            </a:r>
          </a:p>
        </p:txBody>
      </p:sp>
      <p:sp>
        <p:nvSpPr>
          <p:cNvPr id="15" name="Oval 14" descr="decorative element">
            <a:extLst>
              <a:ext uri="{FF2B5EF4-FFF2-40B4-BE49-F238E27FC236}">
                <a16:creationId xmlns:a16="http://schemas.microsoft.com/office/drawing/2014/main" id="{3184FF17-95E1-488F-85D0-829B6630F938}"/>
              </a:ext>
              <a:ext uri="{C183D7F6-B498-43B3-948B-1728B52AA6E4}">
                <adec:decorative xmlns:adec="http://schemas.microsoft.com/office/drawing/2017/decorative" val="1"/>
              </a:ext>
            </a:extLst>
          </p:cNvPr>
          <p:cNvSpPr>
            <a:spLocks noChangeArrowheads="1"/>
          </p:cNvSpPr>
          <p:nvPr/>
        </p:nvSpPr>
        <p:spPr bwMode="auto">
          <a:xfrm>
            <a:off x="3802253" y="5798143"/>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34" name="Text Placeholder 33">
            <a:extLst>
              <a:ext uri="{FF2B5EF4-FFF2-40B4-BE49-F238E27FC236}">
                <a16:creationId xmlns:a16="http://schemas.microsoft.com/office/drawing/2014/main" id="{181BCB65-05D6-4968-A705-E5461BD4B7EF}"/>
              </a:ext>
            </a:extLst>
          </p:cNvPr>
          <p:cNvSpPr>
            <a:spLocks noGrp="1"/>
          </p:cNvSpPr>
          <p:nvPr>
            <p:ph type="body" sz="quarter" idx="16"/>
          </p:nvPr>
        </p:nvSpPr>
        <p:spPr>
          <a:xfrm>
            <a:off x="5265450" y="4858984"/>
            <a:ext cx="1552759" cy="959003"/>
          </a:xfrm>
        </p:spPr>
        <p:txBody>
          <a:bodyPr/>
          <a:lstStyle/>
          <a:p>
            <a:pPr>
              <a:spcAft>
                <a:spcPts val="0"/>
              </a:spcAft>
            </a:pPr>
            <a:r>
              <a:rPr lang="en-US" dirty="0"/>
              <a:t>MARXIST HISTIOREOGRAPHY</a:t>
            </a:r>
          </a:p>
        </p:txBody>
      </p:sp>
      <p:sp>
        <p:nvSpPr>
          <p:cNvPr id="16" name="Oval 19" descr="decorative element">
            <a:extLst>
              <a:ext uri="{FF2B5EF4-FFF2-40B4-BE49-F238E27FC236}">
                <a16:creationId xmlns:a16="http://schemas.microsoft.com/office/drawing/2014/main" id="{E8029F86-BAEB-4FB6-9968-621202C1E881}"/>
              </a:ext>
              <a:ext uri="{C183D7F6-B498-43B3-948B-1728B52AA6E4}">
                <adec:decorative xmlns:adec="http://schemas.microsoft.com/office/drawing/2017/decorative" val="1"/>
              </a:ext>
            </a:extLst>
          </p:cNvPr>
          <p:cNvSpPr>
            <a:spLocks noChangeArrowheads="1"/>
          </p:cNvSpPr>
          <p:nvPr/>
        </p:nvSpPr>
        <p:spPr bwMode="auto">
          <a:xfrm>
            <a:off x="5881406" y="5798937"/>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35" name="Text Placeholder 34">
            <a:extLst>
              <a:ext uri="{FF2B5EF4-FFF2-40B4-BE49-F238E27FC236}">
                <a16:creationId xmlns:a16="http://schemas.microsoft.com/office/drawing/2014/main" id="{2EF458CD-7F65-4446-8840-6E8C9C68317E}"/>
              </a:ext>
            </a:extLst>
          </p:cNvPr>
          <p:cNvSpPr>
            <a:spLocks noGrp="1"/>
          </p:cNvSpPr>
          <p:nvPr>
            <p:ph type="body" sz="quarter" idx="17"/>
          </p:nvPr>
        </p:nvSpPr>
        <p:spPr>
          <a:xfrm>
            <a:off x="7438070" y="4847617"/>
            <a:ext cx="1310050" cy="959003"/>
          </a:xfrm>
        </p:spPr>
        <p:txBody>
          <a:bodyPr/>
          <a:lstStyle/>
          <a:p>
            <a:pPr>
              <a:spcAft>
                <a:spcPts val="0"/>
              </a:spcAft>
            </a:pPr>
            <a:r>
              <a:rPr lang="en-US" dirty="0"/>
              <a:t>1980’S RESEARCH</a:t>
            </a:r>
          </a:p>
        </p:txBody>
      </p:sp>
      <p:sp>
        <p:nvSpPr>
          <p:cNvPr id="17" name="Oval 270" descr="decorative element">
            <a:extLst>
              <a:ext uri="{FF2B5EF4-FFF2-40B4-BE49-F238E27FC236}">
                <a16:creationId xmlns:a16="http://schemas.microsoft.com/office/drawing/2014/main" id="{A8F4EDB0-C386-4CCF-B742-D9788F7B7C44}"/>
              </a:ext>
              <a:ext uri="{C183D7F6-B498-43B3-948B-1728B52AA6E4}">
                <adec:decorative xmlns:adec="http://schemas.microsoft.com/office/drawing/2017/decorative" val="1"/>
              </a:ext>
            </a:extLst>
          </p:cNvPr>
          <p:cNvSpPr>
            <a:spLocks noChangeArrowheads="1"/>
          </p:cNvSpPr>
          <p:nvPr/>
        </p:nvSpPr>
        <p:spPr bwMode="auto">
          <a:xfrm>
            <a:off x="7961445" y="5798143"/>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36" name="Text Placeholder 35">
            <a:extLst>
              <a:ext uri="{FF2B5EF4-FFF2-40B4-BE49-F238E27FC236}">
                <a16:creationId xmlns:a16="http://schemas.microsoft.com/office/drawing/2014/main" id="{E14C2379-D648-4FA4-892B-A031C8CF38FA}"/>
              </a:ext>
            </a:extLst>
          </p:cNvPr>
          <p:cNvSpPr>
            <a:spLocks noGrp="1"/>
          </p:cNvSpPr>
          <p:nvPr>
            <p:ph type="body" sz="quarter" idx="18"/>
          </p:nvPr>
        </p:nvSpPr>
        <p:spPr>
          <a:xfrm>
            <a:off x="9521128" y="4847617"/>
            <a:ext cx="1310050" cy="959003"/>
          </a:xfrm>
        </p:spPr>
        <p:txBody>
          <a:bodyPr/>
          <a:lstStyle/>
          <a:p>
            <a:pPr>
              <a:spcAft>
                <a:spcPts val="0"/>
              </a:spcAft>
            </a:pPr>
            <a:r>
              <a:rPr lang="en-US" dirty="0"/>
              <a:t>PRESENT</a:t>
            </a:r>
          </a:p>
        </p:txBody>
      </p:sp>
      <p:sp>
        <p:nvSpPr>
          <p:cNvPr id="13" name="Oval 11" descr="decorative element">
            <a:extLst>
              <a:ext uri="{FF2B5EF4-FFF2-40B4-BE49-F238E27FC236}">
                <a16:creationId xmlns:a16="http://schemas.microsoft.com/office/drawing/2014/main" id="{D62D13F9-C589-486F-8D76-6D51992A2E08}"/>
              </a:ext>
              <a:ext uri="{C183D7F6-B498-43B3-948B-1728B52AA6E4}">
                <adec:decorative xmlns:adec="http://schemas.microsoft.com/office/drawing/2017/decorative" val="1"/>
              </a:ext>
            </a:extLst>
          </p:cNvPr>
          <p:cNvSpPr>
            <a:spLocks noChangeArrowheads="1"/>
          </p:cNvSpPr>
          <p:nvPr/>
        </p:nvSpPr>
        <p:spPr bwMode="auto">
          <a:xfrm>
            <a:off x="10032153" y="5792381"/>
            <a:ext cx="288000" cy="288000"/>
          </a:xfrm>
          <a:prstGeom prst="ellipse">
            <a:avLst/>
          </a:prstGeom>
          <a:solidFill>
            <a:schemeClr val="bg1">
              <a:lumMod val="50000"/>
              <a:lumOff val="50000"/>
            </a:schemeClr>
          </a:solidFill>
          <a:ln w="15875">
            <a:solidFill>
              <a:schemeClr val="bg2">
                <a:lumMod val="50000"/>
                <a:lumOff val="50000"/>
              </a:schemeClr>
            </a:solidFill>
          </a:ln>
          <a:effectLst>
            <a:glow rad="101600">
              <a:schemeClr val="bg2">
                <a:lumMod val="75000"/>
                <a:lumOff val="25000"/>
                <a:alpha val="60000"/>
              </a:schemeClr>
            </a:glow>
          </a:effectLst>
        </p:spPr>
        <p:txBody>
          <a:bodyPr/>
          <a:lstStyle/>
          <a:p>
            <a:pPr eaLnBrk="1" fontAlgn="auto" hangingPunct="1">
              <a:spcBef>
                <a:spcPts val="0"/>
              </a:spcBef>
              <a:spcAft>
                <a:spcPts val="0"/>
              </a:spcAft>
              <a:defRPr/>
            </a:pPr>
            <a:endParaRPr lang="en-US" dirty="0">
              <a:latin typeface="+mj-lt"/>
            </a:endParaRPr>
          </a:p>
        </p:txBody>
      </p:sp>
      <p:sp>
        <p:nvSpPr>
          <p:cNvPr id="10" name="Rectangle 7" descr="timeline">
            <a:extLst>
              <a:ext uri="{FF2B5EF4-FFF2-40B4-BE49-F238E27FC236}">
                <a16:creationId xmlns:a16="http://schemas.microsoft.com/office/drawing/2014/main" id="{2B8D0290-68FF-400B-B201-1F38FEE7607A}"/>
              </a:ext>
              <a:ext uri="{C183D7F6-B498-43B3-948B-1728B52AA6E4}">
                <adec:decorative xmlns:adec="http://schemas.microsoft.com/office/drawing/2017/decorative" val="1"/>
              </a:ext>
            </a:extLst>
          </p:cNvPr>
          <p:cNvSpPr>
            <a:spLocks noChangeArrowheads="1"/>
          </p:cNvSpPr>
          <p:nvPr/>
        </p:nvSpPr>
        <p:spPr bwMode="auto">
          <a:xfrm>
            <a:off x="1856704" y="5924143"/>
            <a:ext cx="8424000" cy="20638"/>
          </a:xfrm>
          <a:prstGeom prst="rect">
            <a:avLst/>
          </a:prstGeom>
          <a:solidFill>
            <a:schemeClr val="tx1">
              <a:lumMod val="50000"/>
            </a:schemeClr>
          </a:solidFill>
          <a:ln w="9525">
            <a:noFill/>
            <a:miter lim="800000"/>
            <a:headEnd/>
            <a:tailEnd/>
          </a:ln>
        </p:spPr>
        <p:txBody>
          <a:bodyPr/>
          <a:lstStyle/>
          <a:p>
            <a:pPr eaLnBrk="1" fontAlgn="auto" hangingPunct="1">
              <a:spcBef>
                <a:spcPts val="0"/>
              </a:spcBef>
              <a:spcAft>
                <a:spcPts val="0"/>
              </a:spcAft>
              <a:defRPr/>
            </a:pPr>
            <a:endParaRPr lang="en-US" dirty="0">
              <a:latin typeface="+mj-lt"/>
            </a:endParaRPr>
          </a:p>
        </p:txBody>
      </p:sp>
    </p:spTree>
    <p:extLst>
      <p:ext uri="{BB962C8B-B14F-4D97-AF65-F5344CB8AC3E}">
        <p14:creationId xmlns:p14="http://schemas.microsoft.com/office/powerpoint/2010/main" val="53704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D3C6-003C-4A2D-B351-F00A04BF6251}"/>
              </a:ext>
            </a:extLst>
          </p:cNvPr>
          <p:cNvSpPr>
            <a:spLocks noGrp="1"/>
          </p:cNvSpPr>
          <p:nvPr>
            <p:ph type="title"/>
          </p:nvPr>
        </p:nvSpPr>
        <p:spPr/>
        <p:txBody>
          <a:bodyPr/>
          <a:lstStyle/>
          <a:p>
            <a:r>
              <a:rPr lang="en-US" dirty="0"/>
              <a:t>Seven different learning styles</a:t>
            </a:r>
          </a:p>
        </p:txBody>
      </p:sp>
      <p:sp>
        <p:nvSpPr>
          <p:cNvPr id="4" name="Text Placeholder 3">
            <a:extLst>
              <a:ext uri="{FF2B5EF4-FFF2-40B4-BE49-F238E27FC236}">
                <a16:creationId xmlns:a16="http://schemas.microsoft.com/office/drawing/2014/main" id="{44FA16B2-6A61-4B79-B91C-B41F21F14F7D}"/>
              </a:ext>
            </a:extLst>
          </p:cNvPr>
          <p:cNvSpPr>
            <a:spLocks noGrp="1"/>
          </p:cNvSpPr>
          <p:nvPr>
            <p:ph type="body" sz="half" idx="2"/>
          </p:nvPr>
        </p:nvSpPr>
        <p:spPr>
          <a:xfrm>
            <a:off x="1085849" y="2255966"/>
            <a:ext cx="6610351" cy="4281311"/>
          </a:xfrm>
        </p:spPr>
        <p:txBody>
          <a:bodyPr/>
          <a:lstStyle/>
          <a:p>
            <a:pPr algn="l"/>
            <a:r>
              <a:rPr lang="en-US" dirty="0"/>
              <a:t>PAST: In the past we had one way to learn history: Mixture of Reading, Lectures, Memorization, and Tests </a:t>
            </a:r>
          </a:p>
          <a:p>
            <a:pPr algn="l"/>
            <a:r>
              <a:rPr lang="en-US" dirty="0"/>
              <a:t>PRESENT: There are seven different learning styles that need to be understood. (</a:t>
            </a:r>
            <a:r>
              <a:rPr lang="en-US" dirty="0">
                <a:hlinkClick r:id="rId2"/>
              </a:rPr>
              <a:t>https://www.learning-styles-online.com/overview/</a:t>
            </a:r>
            <a:r>
              <a:rPr lang="en-US" dirty="0"/>
              <a:t>)</a:t>
            </a:r>
          </a:p>
          <a:p>
            <a:pPr algn="l"/>
            <a:r>
              <a:rPr lang="en-US" dirty="0"/>
              <a:t>Visual (Spatial)</a:t>
            </a:r>
          </a:p>
          <a:p>
            <a:pPr algn="l"/>
            <a:r>
              <a:rPr lang="en-US" dirty="0"/>
              <a:t>Aural (Auditory-</a:t>
            </a:r>
            <a:r>
              <a:rPr lang="en-US" b="1" dirty="0"/>
              <a:t>Musical</a:t>
            </a:r>
            <a:r>
              <a:rPr lang="en-US" dirty="0"/>
              <a:t>)</a:t>
            </a:r>
          </a:p>
          <a:p>
            <a:pPr algn="l"/>
            <a:r>
              <a:rPr lang="en-US" dirty="0"/>
              <a:t>Verbal (Linguistic)</a:t>
            </a:r>
          </a:p>
          <a:p>
            <a:pPr algn="l"/>
            <a:r>
              <a:rPr lang="en-US" dirty="0"/>
              <a:t>Physical (Kinesthetic)</a:t>
            </a:r>
          </a:p>
          <a:p>
            <a:pPr algn="l"/>
            <a:r>
              <a:rPr lang="en-US" dirty="0"/>
              <a:t>Logical (Mathematical)</a:t>
            </a:r>
          </a:p>
          <a:p>
            <a:pPr algn="l"/>
            <a:r>
              <a:rPr lang="en-US" dirty="0"/>
              <a:t>Social (Interpersonal)</a:t>
            </a:r>
          </a:p>
          <a:p>
            <a:pPr algn="l"/>
            <a:r>
              <a:rPr lang="en-US" dirty="0"/>
              <a:t>Solitary (Intrapersonal)</a:t>
            </a:r>
          </a:p>
        </p:txBody>
      </p:sp>
      <p:pic>
        <p:nvPicPr>
          <p:cNvPr id="6" name="Picture Placeholder 5" descr="Albert Einstein">
            <a:extLst>
              <a:ext uri="{FF2B5EF4-FFF2-40B4-BE49-F238E27FC236}">
                <a16:creationId xmlns:a16="http://schemas.microsoft.com/office/drawing/2014/main" id="{BB3F722D-B373-4F21-B889-3DAB0655E5F4}"/>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l="827" r="827"/>
          <a:stretch>
            <a:fillRect/>
          </a:stretch>
        </p:blipFill>
        <p:spPr bwMode="blackGray"/>
      </p:pic>
    </p:spTree>
    <p:extLst>
      <p:ext uri="{BB962C8B-B14F-4D97-AF65-F5344CB8AC3E}">
        <p14:creationId xmlns:p14="http://schemas.microsoft.com/office/powerpoint/2010/main" val="173389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E=MC2">
            <a:extLst>
              <a:ext uri="{FF2B5EF4-FFF2-40B4-BE49-F238E27FC236}">
                <a16:creationId xmlns:a16="http://schemas.microsoft.com/office/drawing/2014/main" id="{F24087BC-230D-4630-81A2-52F8824F84B0}"/>
              </a:ext>
            </a:extLst>
          </p:cNvPr>
          <p:cNvPicPr>
            <a:picLocks noGrp="1" noChangeAspect="1"/>
          </p:cNvPicPr>
          <p:nvPr>
            <p:ph type="pic" idx="1"/>
          </p:nvPr>
        </p:nvPicPr>
        <p:blipFill>
          <a:blip r:embed="rId2"/>
          <a:srcRect l="1" r="1"/>
          <a:stretch>
            <a:fillRect/>
          </a:stretch>
        </p:blipFill>
        <p:spPr bwMode="blackGray"/>
      </p:pic>
      <p:sp>
        <p:nvSpPr>
          <p:cNvPr id="2" name="Title 1">
            <a:extLst>
              <a:ext uri="{FF2B5EF4-FFF2-40B4-BE49-F238E27FC236}">
                <a16:creationId xmlns:a16="http://schemas.microsoft.com/office/drawing/2014/main" id="{C8BE71A9-3DD2-40A0-A793-8A327B7870FD}"/>
              </a:ext>
            </a:extLst>
          </p:cNvPr>
          <p:cNvSpPr>
            <a:spLocks noGrp="1"/>
          </p:cNvSpPr>
          <p:nvPr>
            <p:ph type="title"/>
          </p:nvPr>
        </p:nvSpPr>
        <p:spPr/>
        <p:txBody>
          <a:bodyPr/>
          <a:lstStyle/>
          <a:p>
            <a:r>
              <a:rPr lang="en-US" dirty="0"/>
              <a:t>HOW HISTORY IS WRITTEN</a:t>
            </a:r>
          </a:p>
        </p:txBody>
      </p:sp>
      <p:sp>
        <p:nvSpPr>
          <p:cNvPr id="4" name="Text Placeholder 3">
            <a:extLst>
              <a:ext uri="{FF2B5EF4-FFF2-40B4-BE49-F238E27FC236}">
                <a16:creationId xmlns:a16="http://schemas.microsoft.com/office/drawing/2014/main" id="{89E3F3D3-E33B-4CC0-A31E-7554F6BAEA6C}"/>
              </a:ext>
            </a:extLst>
          </p:cNvPr>
          <p:cNvSpPr>
            <a:spLocks noGrp="1"/>
          </p:cNvSpPr>
          <p:nvPr>
            <p:ph type="body" sz="half" idx="2"/>
          </p:nvPr>
        </p:nvSpPr>
        <p:spPr>
          <a:xfrm>
            <a:off x="6477000" y="2255968"/>
            <a:ext cx="5355610" cy="3476617"/>
          </a:xfrm>
        </p:spPr>
        <p:txBody>
          <a:bodyPr>
            <a:normAutofit lnSpcReduction="10000"/>
          </a:bodyPr>
          <a:lstStyle/>
          <a:p>
            <a:pPr marL="342900" indent="-342900">
              <a:buFont typeface="+mj-lt"/>
              <a:buAutoNum type="arabicPeriod"/>
            </a:pPr>
            <a:r>
              <a:rPr lang="en-US" dirty="0"/>
              <a:t>SOURCE DOCUMENTS: Artifacts, journals, hand written documents.</a:t>
            </a:r>
          </a:p>
          <a:p>
            <a:pPr marL="342900" indent="-342900">
              <a:buFont typeface="+mj-lt"/>
              <a:buAutoNum type="arabicPeriod"/>
            </a:pPr>
            <a:r>
              <a:rPr lang="en-US" dirty="0"/>
              <a:t>TRANSLATORS – All depends on the interpretation</a:t>
            </a:r>
          </a:p>
          <a:p>
            <a:pPr marL="342900" indent="-342900">
              <a:buFont typeface="+mj-lt"/>
              <a:buAutoNum type="arabicPeriod"/>
            </a:pPr>
            <a:r>
              <a:rPr lang="en-US" dirty="0"/>
              <a:t>BOOKS WRITTEN FROM TRANSLATIONS – Bias may be gained from the translation.</a:t>
            </a:r>
          </a:p>
          <a:p>
            <a:pPr marL="342900" indent="-342900">
              <a:buFont typeface="+mj-lt"/>
              <a:buAutoNum type="arabicPeriod"/>
            </a:pPr>
            <a:r>
              <a:rPr lang="en-US" dirty="0"/>
              <a:t>BOOKS WRITTEN FROM BOOKS – Inaccuracies are multiplied with each book.</a:t>
            </a:r>
          </a:p>
          <a:p>
            <a:pPr marL="342900" indent="-342900">
              <a:buFont typeface="+mj-lt"/>
              <a:buAutoNum type="arabicPeriod"/>
            </a:pPr>
            <a:r>
              <a:rPr lang="en-US" dirty="0"/>
              <a:t>TELEVISION/INTERNET – Anyone can write it.</a:t>
            </a:r>
          </a:p>
          <a:p>
            <a:pPr marL="342900" indent="-342900">
              <a:buFont typeface="+mj-lt"/>
              <a:buAutoNum type="arabicPeriod"/>
            </a:pPr>
            <a:r>
              <a:rPr lang="en-US" dirty="0"/>
              <a:t>SOCIAL MEDIA – Not everyone is a historian.</a:t>
            </a:r>
          </a:p>
          <a:p>
            <a:pPr marL="342900" indent="-342900">
              <a:buFont typeface="+mj-lt"/>
              <a:buAutoNum type="arabicPeriod"/>
            </a:pPr>
            <a:r>
              <a:rPr lang="en-US" dirty="0"/>
              <a:t>WORD OF MOUTH – Memories are inaccurate.</a:t>
            </a:r>
          </a:p>
        </p:txBody>
      </p:sp>
    </p:spTree>
    <p:extLst>
      <p:ext uri="{BB962C8B-B14F-4D97-AF65-F5344CB8AC3E}">
        <p14:creationId xmlns:p14="http://schemas.microsoft.com/office/powerpoint/2010/main" val="194386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D3C6-003C-4A2D-B351-F00A04BF6251}"/>
              </a:ext>
            </a:extLst>
          </p:cNvPr>
          <p:cNvSpPr>
            <a:spLocks noGrp="1"/>
          </p:cNvSpPr>
          <p:nvPr>
            <p:ph type="title"/>
          </p:nvPr>
        </p:nvSpPr>
        <p:spPr/>
        <p:txBody>
          <a:bodyPr/>
          <a:lstStyle/>
          <a:p>
            <a:pPr algn="l"/>
            <a:r>
              <a:rPr lang="en-US" sz="3200" dirty="0"/>
              <a:t>UNRELIABLE RESOURCES:</a:t>
            </a:r>
          </a:p>
        </p:txBody>
      </p:sp>
      <p:sp>
        <p:nvSpPr>
          <p:cNvPr id="4" name="Text Placeholder 3">
            <a:extLst>
              <a:ext uri="{FF2B5EF4-FFF2-40B4-BE49-F238E27FC236}">
                <a16:creationId xmlns:a16="http://schemas.microsoft.com/office/drawing/2014/main" id="{44FA16B2-6A61-4B79-B91C-B41F21F14F7D}"/>
              </a:ext>
            </a:extLst>
          </p:cNvPr>
          <p:cNvSpPr>
            <a:spLocks noGrp="1"/>
          </p:cNvSpPr>
          <p:nvPr>
            <p:ph type="body" sz="half" idx="2"/>
          </p:nvPr>
        </p:nvSpPr>
        <p:spPr>
          <a:xfrm>
            <a:off x="1085849" y="2255966"/>
            <a:ext cx="6610351" cy="4281311"/>
          </a:xfrm>
        </p:spPr>
        <p:txBody>
          <a:bodyPr>
            <a:normAutofit/>
          </a:bodyPr>
          <a:lstStyle/>
          <a:p>
            <a:pPr marL="285750" indent="-285750" algn="l">
              <a:buFont typeface="Arial" panose="020B0604020202020204" pitchFamily="34" charset="0"/>
              <a:buChar char="•"/>
            </a:pPr>
            <a:r>
              <a:rPr lang="en-US" dirty="0"/>
              <a:t>WIKIPEDIA – History told by anyone;</a:t>
            </a:r>
          </a:p>
          <a:p>
            <a:pPr marL="285750" indent="-285750" algn="l">
              <a:buFont typeface="Arial" panose="020B0604020202020204" pitchFamily="34" charset="0"/>
              <a:buChar char="•"/>
            </a:pPr>
            <a:r>
              <a:rPr lang="en-US" dirty="0"/>
              <a:t>HISTORY WEBSITES – Add fiction to their history to ENTERTAIN, to buy something;</a:t>
            </a:r>
          </a:p>
          <a:p>
            <a:pPr marL="285750" indent="-285750" algn="l">
              <a:buFont typeface="Arial" panose="020B0604020202020204" pitchFamily="34" charset="0"/>
              <a:buChar char="•"/>
            </a:pPr>
            <a:r>
              <a:rPr lang="en-US" dirty="0"/>
              <a:t>YOUTUBE – Anyone can spout what can only be assumed as facts, without sources;</a:t>
            </a:r>
          </a:p>
          <a:p>
            <a:pPr marL="285750" indent="-285750" algn="l">
              <a:buFont typeface="Arial" panose="020B0604020202020204" pitchFamily="34" charset="0"/>
              <a:buChar char="•"/>
            </a:pPr>
            <a:r>
              <a:rPr lang="en-US" dirty="0"/>
              <a:t>SOCIAL MEDIA – Not everyone is a historian even though they may say they are;</a:t>
            </a:r>
          </a:p>
          <a:p>
            <a:pPr marL="285750" indent="-285750" algn="l">
              <a:buFont typeface="Arial" panose="020B0604020202020204" pitchFamily="34" charset="0"/>
              <a:buChar char="•"/>
            </a:pPr>
            <a:r>
              <a:rPr lang="en-US" dirty="0"/>
              <a:t>WORD OF MOUTH – Things are forgotten and rewritten in a person’s memory;</a:t>
            </a:r>
          </a:p>
          <a:p>
            <a:pPr marL="285750" indent="-285750" algn="l">
              <a:buFont typeface="Arial" panose="020B0604020202020204" pitchFamily="34" charset="0"/>
              <a:buChar char="•"/>
            </a:pPr>
            <a:r>
              <a:rPr lang="en-US" dirty="0"/>
              <a:t>TEXTBOOKS (Some) - Books that source other books written about subjects</a:t>
            </a:r>
          </a:p>
          <a:p>
            <a:pPr algn="l"/>
            <a:endParaRPr lang="en-US" dirty="0"/>
          </a:p>
          <a:p>
            <a:pPr algn="l"/>
            <a:endParaRPr lang="en-US" dirty="0"/>
          </a:p>
        </p:txBody>
      </p:sp>
      <p:pic>
        <p:nvPicPr>
          <p:cNvPr id="6" name="Picture Placeholder 5" descr="Albert Einstein">
            <a:extLst>
              <a:ext uri="{FF2B5EF4-FFF2-40B4-BE49-F238E27FC236}">
                <a16:creationId xmlns:a16="http://schemas.microsoft.com/office/drawing/2014/main" id="{BB3F722D-B373-4F21-B889-3DAB0655E5F4}"/>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l="827" r="827"/>
          <a:stretch>
            <a:fillRect/>
          </a:stretch>
        </p:blipFill>
        <p:spPr bwMode="blackGray"/>
      </p:pic>
    </p:spTree>
    <p:extLst>
      <p:ext uri="{BB962C8B-B14F-4D97-AF65-F5344CB8AC3E}">
        <p14:creationId xmlns:p14="http://schemas.microsoft.com/office/powerpoint/2010/main" val="70288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0BC9-4028-4C57-A49A-BB164F023B33}"/>
              </a:ext>
            </a:extLst>
          </p:cNvPr>
          <p:cNvSpPr>
            <a:spLocks noGrp="1"/>
          </p:cNvSpPr>
          <p:nvPr>
            <p:ph type="title"/>
          </p:nvPr>
        </p:nvSpPr>
        <p:spPr>
          <a:xfrm>
            <a:off x="1320801" y="609601"/>
            <a:ext cx="9774829" cy="2065360"/>
          </a:xfrm>
        </p:spPr>
        <p:txBody>
          <a:bodyPr>
            <a:normAutofit/>
          </a:bodyPr>
          <a:lstStyle/>
          <a:p>
            <a:r>
              <a:rPr lang="en-US" sz="5400" i="0" dirty="0"/>
              <a:t>We are not makers of history. ...</a:t>
            </a:r>
            <a:endParaRPr lang="en-US" sz="5400" dirty="0"/>
          </a:p>
        </p:txBody>
      </p:sp>
      <p:sp>
        <p:nvSpPr>
          <p:cNvPr id="3" name="Text Placeholder 2">
            <a:extLst>
              <a:ext uri="{FF2B5EF4-FFF2-40B4-BE49-F238E27FC236}">
                <a16:creationId xmlns:a16="http://schemas.microsoft.com/office/drawing/2014/main" id="{9C059A28-6923-4B5B-9304-CCFE4E2B8582}"/>
              </a:ext>
            </a:extLst>
          </p:cNvPr>
          <p:cNvSpPr>
            <a:spLocks noGrp="1"/>
          </p:cNvSpPr>
          <p:nvPr>
            <p:ph type="body" sz="quarter" idx="13"/>
          </p:nvPr>
        </p:nvSpPr>
        <p:spPr>
          <a:xfrm>
            <a:off x="1538623" y="3033215"/>
            <a:ext cx="9339184" cy="395785"/>
          </a:xfrm>
        </p:spPr>
        <p:txBody>
          <a:bodyPr/>
          <a:lstStyle/>
          <a:p>
            <a:r>
              <a:rPr lang="en-US" dirty="0"/>
              <a:t>Martin Luther King Jr.</a:t>
            </a:r>
          </a:p>
        </p:txBody>
      </p:sp>
      <p:sp>
        <p:nvSpPr>
          <p:cNvPr id="4" name="Text Placeholder 3">
            <a:extLst>
              <a:ext uri="{FF2B5EF4-FFF2-40B4-BE49-F238E27FC236}">
                <a16:creationId xmlns:a16="http://schemas.microsoft.com/office/drawing/2014/main" id="{1EC8D87A-A43B-467C-9549-98D8C6155027}"/>
              </a:ext>
            </a:extLst>
          </p:cNvPr>
          <p:cNvSpPr>
            <a:spLocks noGrp="1"/>
          </p:cNvSpPr>
          <p:nvPr>
            <p:ph type="body" idx="1"/>
          </p:nvPr>
        </p:nvSpPr>
        <p:spPr bwMode="black">
          <a:xfrm>
            <a:off x="1857375" y="3875965"/>
            <a:ext cx="8486775" cy="1905710"/>
          </a:xfrm>
        </p:spPr>
        <p:txBody>
          <a:bodyPr>
            <a:normAutofit fontScale="85000" lnSpcReduction="10000"/>
          </a:bodyPr>
          <a:lstStyle/>
          <a:p>
            <a:pPr algn="l"/>
            <a:endParaRPr lang="en-US" sz="2800" dirty="0"/>
          </a:p>
          <a:p>
            <a:pPr algn="l"/>
            <a:r>
              <a:rPr lang="en-US" sz="2800" dirty="0"/>
              <a:t>There is only one history, whether you are in the United States or Britain, the American Revolution happened one way. Germany or the Jewish Community, there was only one true history.</a:t>
            </a:r>
            <a:endParaRPr lang="en-US" dirty="0"/>
          </a:p>
          <a:p>
            <a:pPr algn="l"/>
            <a:endParaRPr lang="en-US" dirty="0"/>
          </a:p>
        </p:txBody>
      </p:sp>
    </p:spTree>
    <p:extLst>
      <p:ext uri="{BB962C8B-B14F-4D97-AF65-F5344CB8AC3E}">
        <p14:creationId xmlns:p14="http://schemas.microsoft.com/office/powerpoint/2010/main" val="1983309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E1DA-3FCD-4498-BCBB-3618ED94736C}"/>
              </a:ext>
            </a:extLst>
          </p:cNvPr>
          <p:cNvSpPr>
            <a:spLocks noGrp="1"/>
          </p:cNvSpPr>
          <p:nvPr>
            <p:ph type="title"/>
          </p:nvPr>
        </p:nvSpPr>
        <p:spPr/>
        <p:txBody>
          <a:bodyPr/>
          <a:lstStyle/>
          <a:p>
            <a:r>
              <a:rPr lang="en-US" dirty="0"/>
              <a:t>Revisionist history</a:t>
            </a:r>
          </a:p>
        </p:txBody>
      </p:sp>
      <p:pic>
        <p:nvPicPr>
          <p:cNvPr id="13" name="Picture 12" descr="pen and paper icon">
            <a:extLst>
              <a:ext uri="{FF2B5EF4-FFF2-40B4-BE49-F238E27FC236}">
                <a16:creationId xmlns:a16="http://schemas.microsoft.com/office/drawing/2014/main" id="{CE889C08-FD1F-4AE0-9D82-E718A6E92D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681048" y="664368"/>
            <a:ext cx="814387" cy="814387"/>
          </a:xfrm>
          <a:prstGeom prst="rect">
            <a:avLst/>
          </a:prstGeom>
        </p:spPr>
      </p:pic>
      <p:sp>
        <p:nvSpPr>
          <p:cNvPr id="3" name="Text Placeholder 2">
            <a:extLst>
              <a:ext uri="{FF2B5EF4-FFF2-40B4-BE49-F238E27FC236}">
                <a16:creationId xmlns:a16="http://schemas.microsoft.com/office/drawing/2014/main" id="{CBECD2AB-7B57-4093-A2C5-E0BA9203854D}"/>
              </a:ext>
            </a:extLst>
          </p:cNvPr>
          <p:cNvSpPr>
            <a:spLocks noGrp="1"/>
          </p:cNvSpPr>
          <p:nvPr>
            <p:ph type="body" idx="1"/>
          </p:nvPr>
        </p:nvSpPr>
        <p:spPr/>
        <p:txBody>
          <a:bodyPr/>
          <a:lstStyle/>
          <a:p>
            <a:r>
              <a:rPr lang="en-US" dirty="0"/>
              <a:t>COST: </a:t>
            </a:r>
            <a:br>
              <a:rPr lang="en-US" dirty="0"/>
            </a:br>
            <a:r>
              <a:rPr lang="en-US" dirty="0"/>
              <a:t>Revisionist history can be taught as Marx, teaching with a means in mind and leading your students.</a:t>
            </a:r>
          </a:p>
        </p:txBody>
      </p:sp>
      <p:pic>
        <p:nvPicPr>
          <p:cNvPr id="15" name="Content Placeholder 14" descr="Einstein Citizenship">
            <a:extLst>
              <a:ext uri="{FF2B5EF4-FFF2-40B4-BE49-F238E27FC236}">
                <a16:creationId xmlns:a16="http://schemas.microsoft.com/office/drawing/2014/main" id="{87835C94-AD92-45FD-BF85-1265B76BF5C0}"/>
              </a:ext>
            </a:extLst>
          </p:cNvPr>
          <p:cNvPicPr>
            <a:picLocks noGrp="1" noChangeAspect="1"/>
          </p:cNvPicPr>
          <p:nvPr>
            <p:ph sz="half" idx="2"/>
          </p:nvPr>
        </p:nvPicPr>
        <p:blipFill>
          <a:blip r:embed="rId3"/>
          <a:stretch>
            <a:fillRect/>
          </a:stretch>
        </p:blipFill>
        <p:spPr bwMode="blackGray">
          <a:xfrm>
            <a:off x="687266" y="2870200"/>
            <a:ext cx="5199305" cy="2916238"/>
          </a:xfrm>
        </p:spPr>
      </p:pic>
      <p:sp>
        <p:nvSpPr>
          <p:cNvPr id="5" name="Text Placeholder 4">
            <a:extLst>
              <a:ext uri="{FF2B5EF4-FFF2-40B4-BE49-F238E27FC236}">
                <a16:creationId xmlns:a16="http://schemas.microsoft.com/office/drawing/2014/main" id="{C97B01CB-70D1-4DA6-A9BF-B0BA77A1609B}"/>
              </a:ext>
            </a:extLst>
          </p:cNvPr>
          <p:cNvSpPr>
            <a:spLocks noGrp="1"/>
          </p:cNvSpPr>
          <p:nvPr>
            <p:ph type="body" sz="quarter" idx="3"/>
          </p:nvPr>
        </p:nvSpPr>
        <p:spPr/>
        <p:txBody>
          <a:bodyPr/>
          <a:lstStyle/>
          <a:p>
            <a:r>
              <a:rPr lang="en-US" dirty="0"/>
              <a:t>BENEFIT: </a:t>
            </a:r>
            <a:br>
              <a:rPr lang="en-US" dirty="0"/>
            </a:br>
            <a:r>
              <a:rPr lang="en-US" dirty="0"/>
              <a:t>George Washington cutting down a cherry tree was false and that has been remitted from textbooks.</a:t>
            </a:r>
          </a:p>
        </p:txBody>
      </p:sp>
      <p:pic>
        <p:nvPicPr>
          <p:cNvPr id="17" name="Content Placeholder 16" descr="Top Scientists">
            <a:extLst>
              <a:ext uri="{FF2B5EF4-FFF2-40B4-BE49-F238E27FC236}">
                <a16:creationId xmlns:a16="http://schemas.microsoft.com/office/drawing/2014/main" id="{11D36F2E-D9FF-449E-BC2E-9CC0051EC5F8}"/>
              </a:ext>
            </a:extLst>
          </p:cNvPr>
          <p:cNvPicPr>
            <a:picLocks noGrp="1" noChangeAspect="1"/>
          </p:cNvPicPr>
          <p:nvPr>
            <p:ph sz="quarter" idx="4"/>
          </p:nvPr>
        </p:nvPicPr>
        <p:blipFill>
          <a:blip r:embed="rId4"/>
          <a:stretch>
            <a:fillRect/>
          </a:stretch>
        </p:blipFill>
        <p:spPr bwMode="blackGray">
          <a:xfrm>
            <a:off x="6299079" y="2870200"/>
            <a:ext cx="5199305" cy="2916238"/>
          </a:xfrm>
        </p:spPr>
      </p:pic>
    </p:spTree>
    <p:extLst>
      <p:ext uri="{BB962C8B-B14F-4D97-AF65-F5344CB8AC3E}">
        <p14:creationId xmlns:p14="http://schemas.microsoft.com/office/powerpoint/2010/main" val="1445218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469711" y="609600"/>
            <a:ext cx="11057004" cy="1260000"/>
          </a:xfrm>
        </p:spPr>
        <p:txBody>
          <a:bodyPr/>
          <a:lstStyle/>
          <a:p>
            <a:r>
              <a:rPr lang="en-US" dirty="0"/>
              <a:t>ADVISE TO FIND ACCURATE RESOURCES: SOURCES	</a:t>
            </a: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36489" y="896700"/>
            <a:ext cx="685800" cy="685800"/>
          </a:xfrm>
          <a:prstGeom prst="rect">
            <a:avLst/>
          </a:prstGeom>
        </p:spPr>
      </p:pic>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p:txBody>
          <a:bodyPr>
            <a:normAutofit/>
          </a:bodyPr>
          <a:lstStyle/>
          <a:p>
            <a:pPr marL="457200" indent="-457200">
              <a:buAutoNum type="arabicParenR"/>
            </a:pPr>
            <a:r>
              <a:rPr lang="en-US" sz="2800" dirty="0"/>
              <a:t>Make sure those that are teaching your students:</a:t>
            </a:r>
          </a:p>
          <a:p>
            <a:pPr marL="914400" lvl="1" indent="-457200">
              <a:buAutoNum type="alphaLcParenR"/>
            </a:pPr>
            <a:r>
              <a:rPr lang="en-US" sz="2800" dirty="0"/>
              <a:t>Cite their sources – find out where those sources come from;</a:t>
            </a:r>
          </a:p>
          <a:p>
            <a:pPr marL="914400" lvl="1" indent="-457200">
              <a:buAutoNum type="alphaLcParenR"/>
            </a:pPr>
            <a:r>
              <a:rPr lang="en-US" sz="2800" dirty="0"/>
              <a:t>The number of sources doesn’t matter as much as quality;</a:t>
            </a:r>
          </a:p>
          <a:p>
            <a:pPr marL="914400" lvl="1" indent="-457200">
              <a:buAutoNum type="alphaLcParenR"/>
            </a:pPr>
            <a:r>
              <a:rPr lang="en-US" sz="2800" dirty="0"/>
              <a:t>Use accurate sources, the closer to the source document the better.</a:t>
            </a:r>
          </a:p>
          <a:p>
            <a:pPr marL="0" indent="0">
              <a:buNone/>
            </a:pPr>
            <a:endParaRPr lang="en-US" sz="2800" dirty="0"/>
          </a:p>
        </p:txBody>
      </p:sp>
    </p:spTree>
    <p:extLst>
      <p:ext uri="{BB962C8B-B14F-4D97-AF65-F5344CB8AC3E}">
        <p14:creationId xmlns:p14="http://schemas.microsoft.com/office/powerpoint/2010/main" val="277620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TF22736411_Famous event in history presentation_AAS_v4" id="{885A6F1E-651B-4F15-A7C5-F8866BEBEDBA}" vid="{A424914B-CB64-4CFE-A131-6ACB64D36A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C94942-C689-461B-8649-1FD863C6BA2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8C25A74-1E0C-4362-AFA3-6197BD285F3A}">
  <ds:schemaRefs>
    <ds:schemaRef ds:uri="http://schemas.microsoft.com/sharepoint/v3/contenttype/forms"/>
  </ds:schemaRefs>
</ds:datastoreItem>
</file>

<file path=customXml/itemProps3.xml><?xml version="1.0" encoding="utf-8"?>
<ds:datastoreItem xmlns:ds="http://schemas.openxmlformats.org/officeDocument/2006/customXml" ds:itemID="{096277B9-27DA-47CA-9593-62E4BB44A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Famous event in history presentation</Template>
  <TotalTime>0</TotalTime>
  <Words>727</Words>
  <Application>Microsoft Office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Corbel</vt:lpstr>
      <vt:lpstr>HelveticaNeueW01-45Ligh</vt:lpstr>
      <vt:lpstr>Celestial</vt:lpstr>
      <vt:lpstr>How to Find Age Appropriate and Accurate Information</vt:lpstr>
      <vt:lpstr>Why is History Important:</vt:lpstr>
      <vt:lpstr>History of Historical Education</vt:lpstr>
      <vt:lpstr>Seven different learning styles</vt:lpstr>
      <vt:lpstr>HOW HISTORY IS WRITTEN</vt:lpstr>
      <vt:lpstr>UNRELIABLE RESOURCES:</vt:lpstr>
      <vt:lpstr>We are not makers of history. ...</vt:lpstr>
      <vt:lpstr>Revisionist history</vt:lpstr>
      <vt:lpstr>ADVISE TO FIND ACCURATE RESOURCES: SOURCES </vt:lpstr>
      <vt:lpstr>ADVISE TO FIND ACCURATE RESOURCES: biases</vt:lpstr>
      <vt:lpstr>ADVISE TO FIND ACCURATE RESOURCES: teaching style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2020-05-06T11:41:03Z</dcterms:created>
  <dcterms:modified xsi:type="dcterms:W3CDTF">2020-05-06T14:37:21Z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